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17"/>
  </p:notesMasterIdLst>
  <p:handoutMasterIdLst>
    <p:handoutMasterId r:id="rId18"/>
  </p:handoutMasterIdLst>
  <p:sldIdLst>
    <p:sldId id="603" r:id="rId8"/>
    <p:sldId id="2340" r:id="rId9"/>
    <p:sldId id="2368" r:id="rId10"/>
    <p:sldId id="2369" r:id="rId11"/>
    <p:sldId id="739" r:id="rId12"/>
    <p:sldId id="2370" r:id="rId13"/>
    <p:sldId id="2362" r:id="rId14"/>
    <p:sldId id="741" r:id="rId15"/>
    <p:sldId id="582" r:id="rId1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E0E0E0"/>
    <a:srgbClr val="221815"/>
    <a:srgbClr val="1D1D1A"/>
    <a:srgbClr val="91A2BF"/>
    <a:srgbClr val="66BA36"/>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11/17/23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114303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10432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0264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2918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1974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46718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github.com/chenzomi12/DeepLearningSyste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henzomi12.github.io/"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hyperlink" Target="https://chenzomi12.github.io/" TargetMode="Externa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hyperlink" Target="https://chenzomi12.github.io/" TargetMode="Externa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9.png"/><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hyperlink" Target="https://chenzomi12.github.io/" TargetMode="Externa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5"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81" r:id="rId9"/>
    <p:sldLayoutId id="2147483983" r:id="rId10"/>
    <p:sldLayoutId id="2147483984" r:id="rId11"/>
    <p:sldLayoutId id="2147483985"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2023/11/17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 id="2147483986"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B0F90-5BB2-B14C-B80E-03C5582E7D09}"/>
              </a:ext>
            </a:extLst>
          </p:cNvPr>
          <p:cNvPicPr>
            <a:picLocks noChangeAspect="1"/>
          </p:cNvPicPr>
          <p:nvPr/>
        </p:nvPicPr>
        <p:blipFill>
          <a:blip r:embed="rId3"/>
          <a:stretch>
            <a:fillRect/>
          </a:stretch>
        </p:blipFill>
        <p:spPr>
          <a:xfrm>
            <a:off x="-1" y="-98972"/>
            <a:ext cx="12174701" cy="6956972"/>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99308" y="5337619"/>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9330" y="5337619"/>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640995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6600" kern="0" dirty="0">
                <a:solidFill>
                  <a:schemeClr val="tx2"/>
                </a:solidFill>
                <a:latin typeface="Gill Sans MT" panose="020B0502020104020203" pitchFamily="34" charset="0"/>
                <a:ea typeface="+mj-ea"/>
              </a:rPr>
              <a:t>大模型</a:t>
            </a:r>
            <a:r>
              <a:rPr lang="en-US" altLang="zh-CN" sz="4000" kern="0" dirty="0">
                <a:solidFill>
                  <a:schemeClr val="tx2"/>
                </a:solidFill>
                <a:latin typeface="Gill Sans MT" panose="020B0502020104020203" pitchFamily="34" charset="0"/>
                <a:ea typeface="+mj-ea"/>
              </a:rPr>
              <a:t>-AI</a:t>
            </a:r>
            <a:r>
              <a:rPr lang="zh-CN" altLang="en-US" sz="4000" kern="0" dirty="0">
                <a:solidFill>
                  <a:schemeClr val="tx2"/>
                </a:solidFill>
                <a:latin typeface="Gill Sans MT" panose="020B0502020104020203" pitchFamily="34" charset="0"/>
                <a:ea typeface="+mj-ea"/>
              </a:rPr>
              <a:t>集群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存</a:t>
            </a:r>
            <a:r>
              <a:rPr lang="en-US" altLang="zh-CN" sz="4000" kern="0" dirty="0">
                <a:solidFill>
                  <a:schemeClr val="tx2"/>
                </a:solidFill>
                <a:latin typeface="Gill Sans MT" panose="020B0502020104020203" pitchFamily="34" charset="0"/>
                <a:ea typeface="+mj-ea"/>
              </a:rPr>
              <a:t>)</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7" y="1962001"/>
            <a:ext cx="7124655" cy="337561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err="1">
                <a:solidFill>
                  <a:schemeClr val="tx2"/>
                </a:solidFill>
                <a:latin typeface="Gill Sans MT" panose="020B0502020104020203" pitchFamily="34" charset="0"/>
                <a:ea typeface="+mj-ea"/>
              </a:rPr>
              <a:t>CheckPoint</a:t>
            </a:r>
            <a:endParaRPr lang="en-US" altLang="zh-CN" sz="9600" kern="0" dirty="0">
              <a:solidFill>
                <a:schemeClr val="tx2"/>
              </a:solidFill>
              <a:latin typeface="Gill Sans MT" panose="020B0502020104020203" pitchFamily="34" charset="0"/>
              <a:ea typeface="+mj-ea"/>
            </a:endParaRPr>
          </a:p>
          <a:p>
            <a:r>
              <a:rPr lang="zh-CN" altLang="en-US" sz="9600" kern="0" dirty="0">
                <a:solidFill>
                  <a:schemeClr val="tx2"/>
                </a:solidFill>
                <a:latin typeface="Gill Sans MT" panose="020B0502020104020203" pitchFamily="34" charset="0"/>
                <a:ea typeface="+mj-ea"/>
              </a:rPr>
              <a:t>存储优化</a:t>
            </a:r>
            <a:endParaRPr lang="zh-CN" altLang="en-US" sz="115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18225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2"/>
                </a:solidFill>
                <a:latin typeface="+mn-ea"/>
              </a:rPr>
              <a:t>集群算力准备</a:t>
            </a:r>
            <a:endParaRPr kumimoji="1" lang="zh-CN" altLang="en-US" b="1" dirty="0">
              <a:solidFill>
                <a:schemeClr val="tx2"/>
              </a:solidFill>
              <a:latin typeface="+mn-ea"/>
            </a:endParaRP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1.</a:t>
            </a:r>
            <a:r>
              <a:rPr kumimoji="1" lang="zh-CN" altLang="en-US" sz="1400" b="1" dirty="0">
                <a:solidFill>
                  <a:schemeClr val="tx2"/>
                </a:solidFill>
                <a:latin typeface="+mn-ea"/>
              </a:rPr>
              <a:t> </a:t>
            </a:r>
            <a:r>
              <a:rPr kumimoji="1" lang="en-US" altLang="zh-CN" sz="1400" b="1" dirty="0">
                <a:solidFill>
                  <a:schemeClr val="tx2"/>
                </a:solidFill>
                <a:latin typeface="+mn-ea"/>
              </a:rPr>
              <a:t>AI</a:t>
            </a:r>
            <a:r>
              <a:rPr kumimoji="1" lang="zh-CN" altLang="en-US" sz="1400" b="1" dirty="0">
                <a:solidFill>
                  <a:schemeClr val="tx2"/>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数据 </a:t>
              </a:r>
              <a:r>
                <a:rPr kumimoji="1" lang="en-US" altLang="zh-CN" b="1" dirty="0">
                  <a:solidFill>
                    <a:schemeClr val="tx2"/>
                  </a:solidFill>
                  <a:latin typeface="+mn-ea"/>
                </a:rPr>
                <a:t>&amp;</a:t>
              </a:r>
              <a:r>
                <a:rPr kumimoji="1" lang="zh-CN" altLang="en-US" b="1" dirty="0">
                  <a:solidFill>
                    <a:schemeClr val="tx2"/>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2.</a:t>
              </a:r>
              <a:r>
                <a:rPr kumimoji="1" lang="zh-CN" altLang="en-US" sz="1400" b="1" dirty="0">
                  <a:solidFill>
                    <a:schemeClr val="tx2"/>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3.</a:t>
              </a:r>
              <a:r>
                <a:rPr kumimoji="1" lang="zh-CN" altLang="en-US" sz="1400" b="1" dirty="0">
                  <a:solidFill>
                    <a:schemeClr val="tx2"/>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F71FB515-8DA5-BC45-AB8F-4FA564D67B39}"/>
              </a:ext>
            </a:extLst>
          </p:cNvPr>
          <p:cNvGrpSpPr/>
          <p:nvPr/>
        </p:nvGrpSpPr>
        <p:grpSpPr>
          <a:xfrm>
            <a:off x="3920988" y="1477321"/>
            <a:ext cx="3891130" cy="2519345"/>
            <a:chOff x="4231956" y="1288662"/>
            <a:chExt cx="3402328" cy="2519345"/>
          </a:xfrm>
        </p:grpSpPr>
        <p:sp>
          <p:nvSpPr>
            <p:cNvPr id="11" name="圆角矩形 10">
              <a:extLst>
                <a:ext uri="{FF2B5EF4-FFF2-40B4-BE49-F238E27FC236}">
                  <a16:creationId xmlns:a16="http://schemas.microsoft.com/office/drawing/2014/main" id="{BECA879D-29BA-A54D-AF2B-5E10567C55C2}"/>
                </a:ext>
              </a:extLst>
            </p:cNvPr>
            <p:cNvSpPr/>
            <p:nvPr/>
          </p:nvSpPr>
          <p:spPr>
            <a:xfrm>
              <a:off x="4231956" y="1288662"/>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模型训练 </a:t>
              </a:r>
              <a:r>
                <a:rPr kumimoji="1" lang="en-US" altLang="zh-CN" b="1" dirty="0">
                  <a:solidFill>
                    <a:schemeClr val="tx2"/>
                  </a:solidFill>
                  <a:latin typeface="+mn-ea"/>
                </a:rPr>
                <a:t>&amp;</a:t>
              </a:r>
              <a:r>
                <a:rPr kumimoji="1" lang="zh-CN" altLang="en-US" b="1" dirty="0">
                  <a:solidFill>
                    <a:schemeClr val="tx2"/>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4253747" y="1785758"/>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4.</a:t>
              </a:r>
              <a:r>
                <a:rPr kumimoji="1" lang="zh-CN" altLang="en-US" sz="1400" b="1" dirty="0">
                  <a:solidFill>
                    <a:schemeClr val="tx2"/>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4253742" y="2215182"/>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37418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374187" y="3329122"/>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53509" y="1785758"/>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6.</a:t>
              </a:r>
              <a:r>
                <a:rPr kumimoji="1" lang="zh-CN" altLang="en-US" sz="1400" b="1" dirty="0">
                  <a:solidFill>
                    <a:schemeClr val="tx2"/>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53509" y="2215182"/>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71877" y="2379909"/>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71877" y="2853712"/>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71877" y="3327516"/>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87703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379886"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374188" y="2880226"/>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868903" y="2385542"/>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grpSp>
      <p:grpSp>
        <p:nvGrpSpPr>
          <p:cNvPr id="4" name="组合 3">
            <a:extLst>
              <a:ext uri="{FF2B5EF4-FFF2-40B4-BE49-F238E27FC236}">
                <a16:creationId xmlns:a16="http://schemas.microsoft.com/office/drawing/2014/main" id="{3F11F578-8BB8-FF4E-B178-98FC9F3BA62F}"/>
              </a:ext>
            </a:extLst>
          </p:cNvPr>
          <p:cNvGrpSpPr/>
          <p:nvPr/>
        </p:nvGrpSpPr>
        <p:grpSpPr>
          <a:xfrm>
            <a:off x="8488355" y="1476078"/>
            <a:ext cx="3000274" cy="2521830"/>
            <a:chOff x="8015389" y="1288662"/>
            <a:chExt cx="2407623" cy="2521830"/>
          </a:xfrm>
        </p:grpSpPr>
        <p:sp>
          <p:nvSpPr>
            <p:cNvPr id="12" name="圆角矩形 11">
              <a:extLst>
                <a:ext uri="{FF2B5EF4-FFF2-40B4-BE49-F238E27FC236}">
                  <a16:creationId xmlns:a16="http://schemas.microsoft.com/office/drawing/2014/main" id="{3B02FAC4-2517-5547-AC49-C3FC699FFDF8}"/>
                </a:ext>
              </a:extLst>
            </p:cNvPr>
            <p:cNvSpPr/>
            <p:nvPr/>
          </p:nvSpPr>
          <p:spPr>
            <a:xfrm>
              <a:off x="8015389" y="1288662"/>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模型验证 </a:t>
              </a:r>
              <a:r>
                <a:rPr kumimoji="1" lang="en-US" altLang="zh-CN" b="1" dirty="0">
                  <a:solidFill>
                    <a:schemeClr val="tx2"/>
                  </a:solidFill>
                  <a:latin typeface="+mn-ea"/>
                </a:rPr>
                <a:t>&amp;</a:t>
              </a:r>
              <a:r>
                <a:rPr kumimoji="1" lang="zh-CN" altLang="en-US" b="1" dirty="0">
                  <a:solidFill>
                    <a:schemeClr val="tx2"/>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037163"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7.</a:t>
              </a:r>
              <a:r>
                <a:rPr kumimoji="1" lang="zh-CN" altLang="en-US" sz="1400" b="1" dirty="0">
                  <a:solidFill>
                    <a:schemeClr val="tx2"/>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037161" y="2837967"/>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8.</a:t>
              </a:r>
              <a:r>
                <a:rPr kumimoji="1" lang="zh-CN" altLang="en-US" sz="1400" b="1" dirty="0">
                  <a:solidFill>
                    <a:schemeClr val="tx2"/>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037162"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139303" y="2312202"/>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8850389" y="2312202"/>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9663615" y="2312202"/>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037161" y="3269609"/>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139302" y="336662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8850388" y="336662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9663614" y="336662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gr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8894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存储的现状</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数据存储经历了</a:t>
            </a:r>
            <a:r>
              <a:rPr lang="zh-CN" altLang="en-US" u="sng" dirty="0"/>
              <a:t>文件存储、数据库存储、大数据存储、数据湖存储、湖仓一体存储、云原生存储</a:t>
            </a:r>
            <a:r>
              <a:rPr lang="zh-CN" altLang="en-US" dirty="0"/>
              <a:t>等不同发展阶段。</a:t>
            </a:r>
            <a:endParaRPr lang="en-US" altLang="zh-CN" dirty="0"/>
          </a:p>
        </p:txBody>
      </p:sp>
    </p:spTree>
    <p:extLst>
      <p:ext uri="{BB962C8B-B14F-4D97-AF65-F5344CB8AC3E}">
        <p14:creationId xmlns:p14="http://schemas.microsoft.com/office/powerpoint/2010/main" val="65285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B7F5A4-4C36-1543-8845-5E0AF2D8517D}"/>
              </a:ext>
            </a:extLst>
          </p:cNvPr>
          <p:cNvSpPr>
            <a:spLocks noGrp="1"/>
          </p:cNvSpPr>
          <p:nvPr>
            <p:ph type="title"/>
          </p:nvPr>
        </p:nvSpPr>
        <p:spPr/>
        <p:txBody>
          <a:bodyPr/>
          <a:lstStyle/>
          <a:p>
            <a:r>
              <a:rPr lang="zh-CN" altLang="en-US" dirty="0"/>
              <a:t>存储的新技术点</a:t>
            </a:r>
          </a:p>
        </p:txBody>
      </p:sp>
      <p:sp>
        <p:nvSpPr>
          <p:cNvPr id="5" name="内容占位符 4">
            <a:extLst>
              <a:ext uri="{FF2B5EF4-FFF2-40B4-BE49-F238E27FC236}">
                <a16:creationId xmlns:a16="http://schemas.microsoft.com/office/drawing/2014/main" id="{6D9012B2-76D8-774E-ABEC-BCA1CBD5271F}"/>
              </a:ext>
            </a:extLst>
          </p:cNvPr>
          <p:cNvSpPr>
            <a:spLocks noGrp="1"/>
          </p:cNvSpPr>
          <p:nvPr>
            <p:ph sz="half" idx="1"/>
          </p:nvPr>
        </p:nvSpPr>
        <p:spPr/>
        <p:txBody>
          <a:bodyPr/>
          <a:lstStyle/>
          <a:p>
            <a:pPr marL="342900" indent="-342900">
              <a:buFont typeface="Arial" panose="020B0604020202020204" pitchFamily="34" charset="0"/>
              <a:buChar char="•"/>
            </a:pPr>
            <a:r>
              <a:rPr lang="zh-CN" altLang="en-US" dirty="0"/>
              <a:t>从而带来新的存储技术点，</a:t>
            </a:r>
            <a:r>
              <a:rPr lang="zh-CN" altLang="en-US" u="sng" dirty="0"/>
              <a:t>存算一体、存内计算、异构存储、多模态存储、小文件存储、分布式存储、高性能存储、增量存储、向量存储</a:t>
            </a:r>
            <a:r>
              <a:rPr lang="zh-CN" altLang="en-US" dirty="0"/>
              <a:t>等。</a:t>
            </a:r>
            <a:endParaRPr lang="en-US" altLang="zh-CN" dirty="0"/>
          </a:p>
          <a:p>
            <a:pPr marL="342900" indent="-342900">
              <a:buFont typeface="Arial" panose="020B0604020202020204" pitchFamily="34" charset="0"/>
              <a:buChar char="•"/>
            </a:pPr>
            <a:r>
              <a:rPr lang="zh-CN" altLang="en-US" dirty="0"/>
              <a:t>但是对于 </a:t>
            </a:r>
            <a:r>
              <a:rPr lang="en-US" altLang="zh-CN" dirty="0"/>
              <a:t>AI</a:t>
            </a:r>
            <a:r>
              <a:rPr lang="zh-CN" altLang="en-US" dirty="0"/>
              <a:t> 大模型而言，有些是 </a:t>
            </a:r>
            <a:r>
              <a:rPr lang="en-US" altLang="zh-CN" dirty="0"/>
              <a:t>AI</a:t>
            </a:r>
            <a:r>
              <a:rPr lang="zh-CN" altLang="en-US" dirty="0"/>
              <a:t> 的未来，有些并不是 </a:t>
            </a:r>
            <a:r>
              <a:rPr lang="en-US" altLang="zh-CN" dirty="0"/>
              <a:t>AI</a:t>
            </a:r>
            <a:r>
              <a:rPr lang="zh-CN" altLang="en-US" dirty="0"/>
              <a:t> 所需要的，有些只是作为增值服务，有些是落后的技术，因此需要了解 </a:t>
            </a:r>
            <a:r>
              <a:rPr lang="en-US" altLang="zh-CN" dirty="0"/>
              <a:t>AI</a:t>
            </a:r>
            <a:r>
              <a:rPr lang="zh-CN" altLang="en-US" dirty="0"/>
              <a:t> 对于存储的需求。</a:t>
            </a:r>
            <a:endParaRPr lang="en-US" altLang="zh-CN" dirty="0"/>
          </a:p>
        </p:txBody>
      </p:sp>
    </p:spTree>
    <p:extLst>
      <p:ext uri="{BB962C8B-B14F-4D97-AF65-F5344CB8AC3E}">
        <p14:creationId xmlns:p14="http://schemas.microsoft.com/office/powerpoint/2010/main" val="323722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dirty="0">
                <a:latin typeface="Gill Sans MT" panose="020B0502020104020203" pitchFamily="34" charset="0"/>
              </a:rPr>
              <a:t>AI</a:t>
            </a:r>
            <a:r>
              <a:rPr lang="zh-CN" altLang="en-US" sz="2400" dirty="0">
                <a:latin typeface="Gill Sans MT" panose="020B0502020104020203" pitchFamily="34" charset="0"/>
              </a:rPr>
              <a:t> 集群 </a:t>
            </a:r>
            <a:r>
              <a:rPr lang="en-US" altLang="zh-CN" sz="2400" dirty="0">
                <a:latin typeface="Gill Sans MT" panose="020B0502020104020203" pitchFamily="34" charset="0"/>
              </a:rPr>
              <a:t>+</a:t>
            </a:r>
            <a:r>
              <a:rPr lang="zh-CN" altLang="en-US" sz="2400" dirty="0">
                <a:latin typeface="Gill Sans MT" panose="020B0502020104020203" pitchFamily="34" charset="0"/>
              </a:rPr>
              <a:t> 大模型</a:t>
            </a:r>
          </a:p>
          <a:p>
            <a:r>
              <a:rPr lang="zh-CN" altLang="en-US" sz="2800" b="1" dirty="0">
                <a:solidFill>
                  <a:srgbClr val="92D050"/>
                </a:solidFill>
              </a:rPr>
              <a:t>具体内容</a:t>
            </a:r>
          </a:p>
          <a:p>
            <a:pPr lvl="1"/>
            <a:r>
              <a:rPr lang="zh-CN" altLang="en-US" sz="2400" b="1" dirty="0">
                <a:latin typeface="Gill Sans MT" panose="020B0502020104020203" pitchFamily="34" charset="0"/>
              </a:rPr>
              <a:t>数据存储现状和场景：</a:t>
            </a:r>
            <a:r>
              <a:rPr lang="zh-CN" altLang="en-US" sz="2000" dirty="0">
                <a:latin typeface="Gill Sans MT" panose="020B0502020104020203" pitchFamily="34" charset="0"/>
              </a:rPr>
              <a:t>存储软件类型、存储硬件类型的发展</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大模型对存储的挑战：</a:t>
            </a:r>
            <a:r>
              <a:rPr lang="zh-CN" altLang="en-US" sz="2000" dirty="0">
                <a:latin typeface="Gill Sans MT" panose="020B0502020104020203" pitchFamily="34" charset="0"/>
              </a:rPr>
              <a:t>存储性能指标、存储遇到大模型挑战与新机会点</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大模型训练</a:t>
            </a:r>
            <a:r>
              <a:rPr lang="en-US" altLang="zh-CN" sz="2400" b="1" dirty="0">
                <a:latin typeface="Gill Sans MT" panose="020B0502020104020203" pitchFamily="34" charset="0"/>
              </a:rPr>
              <a:t>CKPT</a:t>
            </a:r>
            <a:r>
              <a:rPr lang="zh-CN" altLang="en-US" sz="2400" b="1" dirty="0">
                <a:latin typeface="Gill Sans MT" panose="020B0502020104020203" pitchFamily="34" charset="0"/>
              </a:rPr>
              <a:t>优化：</a:t>
            </a:r>
            <a:r>
              <a:rPr lang="zh-CN" altLang="en-US" sz="2000" dirty="0">
                <a:latin typeface="Gill Sans MT" panose="020B0502020104020203" pitchFamily="34" charset="0"/>
              </a:rPr>
              <a:t>大模型训练过程、</a:t>
            </a:r>
            <a:r>
              <a:rPr lang="en-US" altLang="zh-CN" sz="2000" dirty="0">
                <a:latin typeface="Gill Sans MT" panose="020B0502020104020203" pitchFamily="34" charset="0"/>
              </a:rPr>
              <a:t>CKPT</a:t>
            </a:r>
            <a:r>
              <a:rPr lang="zh-CN" altLang="en-US" sz="2000" dirty="0">
                <a:latin typeface="Gill Sans MT" panose="020B0502020104020203" pitchFamily="34" charset="0"/>
              </a:rPr>
              <a:t>过程分解、</a:t>
            </a:r>
            <a:r>
              <a:rPr lang="en-US" altLang="zh-CN" sz="2000" dirty="0">
                <a:latin typeface="Gill Sans MT" panose="020B0502020104020203" pitchFamily="34" charset="0"/>
              </a:rPr>
              <a:t>CKPT</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大模型时代对存储的思考：</a:t>
            </a:r>
            <a:r>
              <a:rPr lang="zh-CN" altLang="en-US" sz="2000" dirty="0">
                <a:latin typeface="Gill Sans MT" panose="020B0502020104020203" pitchFamily="34" charset="0"/>
              </a:rPr>
              <a:t>什么样的存储架构才是</a:t>
            </a:r>
            <a:r>
              <a:rPr lang="en-US" altLang="zh-CN" sz="2000" dirty="0">
                <a:latin typeface="Gill Sans MT" panose="020B0502020104020203" pitchFamily="34" charset="0"/>
              </a:rPr>
              <a:t>AI</a:t>
            </a:r>
            <a:r>
              <a:rPr lang="zh-CN" altLang="en-US" sz="2000" dirty="0">
                <a:latin typeface="Gill Sans MT" panose="020B0502020104020203" pitchFamily="34" charset="0"/>
              </a:rPr>
              <a:t>大模型时代的选择？</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415623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025A113F-6FF5-A845-A583-05B0A7D8EE6A}"/>
              </a:ext>
            </a:extLst>
          </p:cNvPr>
          <p:cNvSpPr>
            <a:spLocks noGrp="1"/>
          </p:cNvSpPr>
          <p:nvPr>
            <p:ph type="title"/>
          </p:nvPr>
        </p:nvSpPr>
        <p:spPr/>
        <p:txBody>
          <a:bodyPr/>
          <a:lstStyle/>
          <a:p>
            <a:endParaRPr lang="zh-CN" altLang="en-US"/>
          </a:p>
        </p:txBody>
      </p:sp>
      <p:sp>
        <p:nvSpPr>
          <p:cNvPr id="11" name="内容占位符 10">
            <a:extLst>
              <a:ext uri="{FF2B5EF4-FFF2-40B4-BE49-F238E27FC236}">
                <a16:creationId xmlns:a16="http://schemas.microsoft.com/office/drawing/2014/main" id="{C251B8E5-3091-B342-87F9-C2478442D599}"/>
              </a:ext>
            </a:extLst>
          </p:cNvPr>
          <p:cNvSpPr>
            <a:spLocks noGrp="1"/>
          </p:cNvSpPr>
          <p:nvPr>
            <p:ph sz="half" idx="1"/>
          </p:nvPr>
        </p:nvSpPr>
        <p:spPr/>
        <p:txBody>
          <a:bodyPr/>
          <a:lstStyle/>
          <a:p>
            <a:r>
              <a:rPr lang="zh-CN" altLang="en-US" dirty="0"/>
              <a:t>大模型训练面临的困难在于确保训练任务能够持续进行而不中断。在训练过程中，可能会遇到硬件故障、系统问题、连接错误、以及其他未知的问题。这种频繁中断导致的训练进度的损失对于耗时又耗资源的大模型训练来说是难以承受的。尽管可以通过做</a:t>
            </a:r>
            <a:r>
              <a:rPr lang="en-US" altLang="zh-CN" dirty="0"/>
              <a:t>Checkpoint</a:t>
            </a:r>
            <a:r>
              <a:rPr lang="zh-CN" altLang="en-US" dirty="0"/>
              <a:t>来保存和恢复进度，但</a:t>
            </a:r>
            <a:r>
              <a:rPr lang="en-US" altLang="zh-CN" dirty="0"/>
              <a:t>Checkpoint</a:t>
            </a:r>
            <a:r>
              <a:rPr lang="zh-CN" altLang="en-US" dirty="0"/>
              <a:t>本身的耗时与模型的大小成正比。对于当前典型的拥有百亿到千亿参数的大模型而言，</a:t>
            </a:r>
            <a:r>
              <a:rPr lang="en-US" altLang="zh-CN" dirty="0"/>
              <a:t>Checkpoint</a:t>
            </a:r>
            <a:r>
              <a:rPr lang="zh-CN" altLang="en-US" dirty="0"/>
              <a:t>的时间开销通常在几分钟到十几分钟之间。此时，训练任务需要暂停，使得用户难以频繁进行</a:t>
            </a:r>
            <a:r>
              <a:rPr lang="en-US" altLang="zh-CN" dirty="0"/>
              <a:t>Checkpoint</a:t>
            </a:r>
            <a:r>
              <a:rPr lang="zh-CN" altLang="en-US" dirty="0"/>
              <a:t>操作。然而，一旦发生中断，之前损失的迭代次数在恢复时需要重新计算，通常会花费数小时的时间。考虑到大模型使用的</a:t>
            </a:r>
            <a:r>
              <a:rPr lang="en-US" altLang="zh-CN" dirty="0"/>
              <a:t>GPU</a:t>
            </a:r>
            <a:r>
              <a:rPr lang="zh-CN" altLang="en-US" dirty="0"/>
              <a:t>规模，以</a:t>
            </a:r>
            <a:r>
              <a:rPr lang="en-US" altLang="zh-CN" dirty="0"/>
              <a:t>1</a:t>
            </a:r>
            <a:r>
              <a:rPr lang="zh-CN" altLang="en-US" dirty="0"/>
              <a:t>千卡为例，损失将会是数千个卡的时间。</a:t>
            </a:r>
            <a:br>
              <a:rPr lang="zh-CN" altLang="en-US"/>
            </a:br>
            <a:endParaRPr lang="zh-CN" altLang="en-US"/>
          </a:p>
        </p:txBody>
      </p:sp>
    </p:spTree>
    <p:extLst>
      <p:ext uri="{BB962C8B-B14F-4D97-AF65-F5344CB8AC3E}">
        <p14:creationId xmlns:p14="http://schemas.microsoft.com/office/powerpoint/2010/main" val="15002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17628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t>了解从小模型到大模型，大模型带来的优点</a:t>
            </a:r>
            <a:endParaRPr lang="en-US" altLang="zh-CN" dirty="0"/>
          </a:p>
          <a:p>
            <a:pPr marL="457200" indent="-457200">
              <a:lnSpc>
                <a:spcPct val="150000"/>
              </a:lnSpc>
              <a:buFont typeface="+mj-lt"/>
              <a:buAutoNum type="arabicPeriod"/>
            </a:pPr>
            <a:r>
              <a:rPr lang="zh-CN" altLang="en-US" dirty="0"/>
              <a:t>了解了大模型训练需要</a:t>
            </a:r>
            <a:r>
              <a:rPr lang="en-US" altLang="zh-CN" dirty="0"/>
              <a:t>AI</a:t>
            </a:r>
            <a:r>
              <a:rPr lang="zh-CN" altLang="en-US" dirty="0"/>
              <a:t>集群，去降低模型训练时间</a:t>
            </a:r>
            <a:endParaRPr lang="en-US" altLang="zh-CN" dirty="0"/>
          </a:p>
          <a:p>
            <a:pPr marL="457200" indent="-457200">
              <a:lnSpc>
                <a:spcPct val="150000"/>
              </a:lnSpc>
              <a:buFont typeface="+mj-lt"/>
              <a:buAutoNum type="arabicPeriod"/>
            </a:pPr>
            <a:r>
              <a:rPr lang="zh-CN" altLang="en-US" dirty="0"/>
              <a:t>了解通过集群架构、通信、存储来提升</a:t>
            </a:r>
            <a:r>
              <a:rPr lang="en-US" altLang="zh-CN" dirty="0"/>
              <a:t>AI</a:t>
            </a:r>
            <a:r>
              <a:rPr lang="zh-CN" altLang="en-US" dirty="0"/>
              <a:t>集群加速比和利用率</a:t>
            </a:r>
            <a:endParaRPr lang="en-US" altLang="zh-CN" dirty="0"/>
          </a:p>
        </p:txBody>
      </p:sp>
    </p:spTree>
    <p:extLst>
      <p:ext uri="{BB962C8B-B14F-4D97-AF65-F5344CB8AC3E}">
        <p14:creationId xmlns:p14="http://schemas.microsoft.com/office/powerpoint/2010/main" val="10035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30613</TotalTime>
  <Words>577</Words>
  <Application>Microsoft Macintosh PowerPoint</Application>
  <PresentationFormat>自定义</PresentationFormat>
  <Paragraphs>70</Paragraphs>
  <Slides>9</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9</vt:i4>
      </vt:variant>
    </vt:vector>
  </HeadingPairs>
  <TitlesOfParts>
    <vt:vector size="25" baseType="lpstr">
      <vt:lpstr>黑体</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存储的现状</vt:lpstr>
      <vt:lpstr>存储的新技术点</vt:lpstr>
      <vt:lpstr>关于本内容</vt:lpstr>
      <vt:lpstr>PowerPoint 演示文稿</vt:lpstr>
      <vt:lpstr>PowerPoint 演示文稿</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9874</cp:revision>
  <cp:lastPrinted>2023-09-08T09:14:01Z</cp:lastPrinted>
  <dcterms:created xsi:type="dcterms:W3CDTF">2020-08-28T08:44:19Z</dcterms:created>
  <dcterms:modified xsi:type="dcterms:W3CDTF">2023-11-17T13:58:43Z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